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8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32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0B292-B0C6-48A6-86ED-AD4C2987496E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AB781-3C72-4424-919F-31226FB48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4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2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9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63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08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31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45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2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67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0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577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97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2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58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82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3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1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D2C591CD-0F29-43C6-98AF-AA8017812BCC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BF7A7703-DDDD-477E-B3DD-43773F6FD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8077200" cy="1673352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I’ve Assessed… Now what???</a:t>
            </a:r>
            <a:endParaRPr lang="en-US" sz="54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gray">
          <a:xfrm>
            <a:off x="691487" y="1447800"/>
            <a:ext cx="8077200" cy="167335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b="0" i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 smtClean="0"/>
              <a:t>Understanding what to do when you have the scores.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981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/>
          </a:bodyPr>
          <a:lstStyle/>
          <a:p>
            <a:r>
              <a:rPr lang="en-US" dirty="0" smtClean="0"/>
              <a:t>Vocabulary and Concept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</a:t>
            </a:r>
            <a:r>
              <a:rPr lang="en-US" b="1" i="1" dirty="0" smtClean="0"/>
              <a:t>does not have a large vocabulary</a:t>
            </a:r>
          </a:p>
          <a:p>
            <a:pPr marL="0" indent="0">
              <a:buNone/>
            </a:pPr>
            <a:r>
              <a:rPr lang="en-US" b="1" i="1" dirty="0" smtClean="0"/>
              <a:t>Solution: Immerse them in vocabulary</a:t>
            </a:r>
            <a:endParaRPr lang="en-US" b="1" i="1" dirty="0"/>
          </a:p>
          <a:p>
            <a:pPr lvl="0"/>
            <a:r>
              <a:rPr lang="en-US" dirty="0"/>
              <a:t>Read </a:t>
            </a:r>
            <a:r>
              <a:rPr lang="en-US" dirty="0" err="1"/>
              <a:t>alouds</a:t>
            </a:r>
            <a:endParaRPr lang="en-US" dirty="0"/>
          </a:p>
          <a:p>
            <a:pPr lvl="0"/>
            <a:r>
              <a:rPr lang="en-US" dirty="0"/>
              <a:t>Guided reading</a:t>
            </a:r>
          </a:p>
          <a:p>
            <a:pPr lvl="0"/>
            <a:r>
              <a:rPr lang="en-US" dirty="0"/>
              <a:t>Word explorations</a:t>
            </a:r>
          </a:p>
          <a:p>
            <a:pPr lvl="0"/>
            <a:r>
              <a:rPr lang="en-US" dirty="0"/>
              <a:t>Labeling the classroom</a:t>
            </a:r>
          </a:p>
          <a:p>
            <a:pPr lvl="0"/>
            <a:r>
              <a:rPr lang="en-US" dirty="0"/>
              <a:t>Word of the week</a:t>
            </a:r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30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/>
          </a:bodyPr>
          <a:lstStyle/>
          <a:p>
            <a:r>
              <a:rPr lang="en-US" dirty="0" smtClean="0"/>
              <a:t>Comprehension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</a:t>
            </a:r>
            <a:r>
              <a:rPr lang="en-US" b="1" i="1" dirty="0" smtClean="0"/>
              <a:t>read quick, makes mistakes, has no idea what he reads</a:t>
            </a:r>
          </a:p>
          <a:p>
            <a:pPr marL="0" indent="0">
              <a:buNone/>
            </a:pPr>
            <a:r>
              <a:rPr lang="en-US" b="1" i="1" dirty="0" smtClean="0"/>
              <a:t>Solution: Support comprehension by only reading for meaning</a:t>
            </a:r>
            <a:endParaRPr lang="en-US" b="1" i="1" dirty="0"/>
          </a:p>
          <a:p>
            <a:pPr lvl="0"/>
            <a:r>
              <a:rPr lang="en-US" dirty="0"/>
              <a:t>CROP-QV (Connections, Reactions, Opinions, Predictions, Questions, Visualization)</a:t>
            </a:r>
          </a:p>
          <a:p>
            <a:pPr lvl="0"/>
            <a:r>
              <a:rPr lang="en-US" dirty="0"/>
              <a:t>Anticipation guide</a:t>
            </a:r>
          </a:p>
          <a:p>
            <a:pPr lvl="0"/>
            <a:r>
              <a:rPr lang="en-US" dirty="0"/>
              <a:t>Guided reading</a:t>
            </a:r>
          </a:p>
          <a:p>
            <a:pPr lvl="0"/>
            <a:r>
              <a:rPr lang="en-US" dirty="0"/>
              <a:t>Pair-think-share</a:t>
            </a:r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29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/>
          </a:bodyPr>
          <a:lstStyle/>
          <a:p>
            <a:r>
              <a:rPr lang="en-US" dirty="0" smtClean="0"/>
              <a:t>Comprehension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</a:t>
            </a:r>
            <a:r>
              <a:rPr lang="en-US" b="1" i="1" dirty="0" smtClean="0"/>
              <a:t>reads slow with no comprehension</a:t>
            </a:r>
          </a:p>
          <a:p>
            <a:pPr marL="0" indent="0">
              <a:buNone/>
            </a:pPr>
            <a:r>
              <a:rPr lang="en-US" b="1" i="1" dirty="0" smtClean="0"/>
              <a:t>Solution: First make sure if isn’t a word recognition deficit, second work on </a:t>
            </a:r>
            <a:r>
              <a:rPr lang="en-US" b="1" i="1" dirty="0" err="1" smtClean="0"/>
              <a:t>prereading</a:t>
            </a:r>
            <a:r>
              <a:rPr lang="en-US" b="1" i="1" dirty="0" smtClean="0"/>
              <a:t> skills </a:t>
            </a:r>
            <a:endParaRPr lang="en-US" b="1" i="1" dirty="0"/>
          </a:p>
          <a:p>
            <a:pPr lvl="0"/>
            <a:r>
              <a:rPr lang="en-US" dirty="0"/>
              <a:t>Activate prior knowledge</a:t>
            </a:r>
          </a:p>
          <a:p>
            <a:pPr lvl="0"/>
            <a:r>
              <a:rPr lang="en-US" dirty="0"/>
              <a:t>Set purpose for reading </a:t>
            </a:r>
          </a:p>
          <a:p>
            <a:pPr lvl="0"/>
            <a:r>
              <a:rPr lang="en-US" dirty="0"/>
              <a:t>Anticipation guides</a:t>
            </a:r>
          </a:p>
          <a:p>
            <a:pPr lvl="0"/>
            <a:r>
              <a:rPr lang="en-US" dirty="0"/>
              <a:t>Guided reading</a:t>
            </a:r>
          </a:p>
          <a:p>
            <a:pPr lvl="0"/>
            <a:r>
              <a:rPr lang="en-US" dirty="0"/>
              <a:t>KWL</a:t>
            </a:r>
          </a:p>
          <a:p>
            <a:pPr lvl="0"/>
            <a:r>
              <a:rPr lang="en-US" dirty="0"/>
              <a:t>Create a scenario</a:t>
            </a:r>
          </a:p>
          <a:p>
            <a:pPr marL="0" indent="0">
              <a:buNone/>
            </a:pPr>
            <a:r>
              <a:rPr lang="en-US" dirty="0" smtClean="0"/>
              <a:t>Model </a:t>
            </a:r>
            <a:r>
              <a:rPr lang="en-US" dirty="0"/>
              <a:t>fluent reading and attend to meaning before having student read independently</a:t>
            </a:r>
          </a:p>
          <a:p>
            <a:pPr lvl="0"/>
            <a:r>
              <a:rPr lang="en-US" dirty="0"/>
              <a:t>Think </a:t>
            </a:r>
            <a:r>
              <a:rPr lang="en-US" dirty="0" err="1"/>
              <a:t>alouds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Make </a:t>
            </a:r>
            <a:r>
              <a:rPr lang="en-US" dirty="0"/>
              <a:t>sure text is at appropriate level</a:t>
            </a:r>
          </a:p>
          <a:p>
            <a:pPr lvl="0"/>
            <a:r>
              <a:rPr lang="en-US" dirty="0"/>
              <a:t>Choose a book at independent/instructional level</a:t>
            </a:r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23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/>
          </a:bodyPr>
          <a:lstStyle/>
          <a:p>
            <a:r>
              <a:rPr lang="en-US" dirty="0" smtClean="0"/>
              <a:t>Comprehension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</a:t>
            </a:r>
            <a:r>
              <a:rPr lang="en-US" b="1" i="1" dirty="0" smtClean="0"/>
              <a:t>reads fluently, but no idea what he just read</a:t>
            </a:r>
          </a:p>
          <a:p>
            <a:pPr marL="0" indent="0">
              <a:buNone/>
            </a:pPr>
            <a:r>
              <a:rPr lang="en-US" b="1" i="1" dirty="0" smtClean="0"/>
              <a:t>Solution: See if the student understands how to retell</a:t>
            </a:r>
            <a:endParaRPr lang="en-US" b="1" i="1" dirty="0"/>
          </a:p>
          <a:p>
            <a:pPr lvl="0"/>
            <a:r>
              <a:rPr lang="en-US" dirty="0"/>
              <a:t>Webbing/mapping</a:t>
            </a:r>
          </a:p>
          <a:p>
            <a:pPr lvl="0"/>
            <a:r>
              <a:rPr lang="en-US" dirty="0"/>
              <a:t>Interpretive questions</a:t>
            </a:r>
          </a:p>
          <a:p>
            <a:pPr lvl="0"/>
            <a:r>
              <a:rPr lang="en-US" dirty="0"/>
              <a:t>Story frames</a:t>
            </a:r>
          </a:p>
          <a:p>
            <a:pPr lvl="0"/>
            <a:r>
              <a:rPr lang="en-US" dirty="0"/>
              <a:t>Semantic webbing</a:t>
            </a:r>
          </a:p>
          <a:p>
            <a:pPr marL="0" indent="0">
              <a:buNone/>
            </a:pPr>
            <a:r>
              <a:rPr lang="en-US" smtClean="0"/>
              <a:t>Make </a:t>
            </a:r>
            <a:r>
              <a:rPr lang="en-US" dirty="0"/>
              <a:t>sure student is constructing meaning while reading</a:t>
            </a:r>
          </a:p>
          <a:p>
            <a:pPr lvl="0"/>
            <a:r>
              <a:rPr lang="en-US" dirty="0"/>
              <a:t>Imagery</a:t>
            </a:r>
          </a:p>
          <a:p>
            <a:pPr lvl="0"/>
            <a:r>
              <a:rPr lang="en-US" dirty="0"/>
              <a:t>Predicting</a:t>
            </a:r>
          </a:p>
          <a:p>
            <a:pPr lvl="0"/>
            <a:r>
              <a:rPr lang="en-US" dirty="0"/>
              <a:t>Guided reading</a:t>
            </a:r>
          </a:p>
          <a:p>
            <a:pPr lvl="0"/>
            <a:r>
              <a:rPr lang="en-US" dirty="0"/>
              <a:t>Reciprocal teaching</a:t>
            </a:r>
          </a:p>
          <a:p>
            <a:pPr lvl="0"/>
            <a:r>
              <a:rPr lang="en-US" dirty="0"/>
              <a:t>Directed reading-thinking activity (DRTA)</a:t>
            </a:r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69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Pre-Reading Skills</a:t>
            </a:r>
            <a:br>
              <a:rPr lang="en-US" dirty="0" smtClean="0"/>
            </a:br>
            <a:r>
              <a:rPr lang="en-US" dirty="0" smtClean="0"/>
              <a:t>Foundational Literacy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has difficulty matching letters with </a:t>
            </a:r>
            <a:r>
              <a:rPr lang="en-US" b="1" i="1" dirty="0" smtClean="0"/>
              <a:t>their sounds!!! </a:t>
            </a:r>
          </a:p>
          <a:p>
            <a:pPr marL="0" indent="0">
              <a:buNone/>
            </a:pPr>
            <a:r>
              <a:rPr lang="en-US" b="1" i="1" dirty="0" smtClean="0"/>
              <a:t>Solution: Show the reader that words are made up for letters that have sounds. </a:t>
            </a:r>
          </a:p>
          <a:p>
            <a:r>
              <a:rPr lang="en-US" dirty="0" smtClean="0"/>
              <a:t>Counting </a:t>
            </a:r>
            <a:r>
              <a:rPr lang="en-US" dirty="0"/>
              <a:t>words in speaking and </a:t>
            </a:r>
            <a:r>
              <a:rPr lang="en-US" dirty="0" smtClean="0"/>
              <a:t>writing</a:t>
            </a:r>
          </a:p>
          <a:p>
            <a:r>
              <a:rPr lang="en-US" dirty="0" smtClean="0"/>
              <a:t>Counting sounds in words</a:t>
            </a:r>
            <a:endParaRPr lang="en-US" dirty="0"/>
          </a:p>
          <a:p>
            <a:pPr lvl="0"/>
            <a:r>
              <a:rPr lang="en-US" dirty="0"/>
              <a:t>Clapping syllables</a:t>
            </a:r>
          </a:p>
          <a:p>
            <a:pPr lvl="0"/>
            <a:r>
              <a:rPr lang="en-US" dirty="0"/>
              <a:t>Sound boxes</a:t>
            </a:r>
          </a:p>
          <a:p>
            <a:pPr lvl="0"/>
            <a:r>
              <a:rPr lang="en-US" dirty="0"/>
              <a:t>Alphabet sound word examples</a:t>
            </a:r>
          </a:p>
          <a:p>
            <a:pPr lvl="0"/>
            <a:r>
              <a:rPr lang="en-US" dirty="0"/>
              <a:t>Word games – match word with beginning letter</a:t>
            </a:r>
          </a:p>
          <a:p>
            <a:pPr lvl="0"/>
            <a:r>
              <a:rPr lang="en-US" dirty="0"/>
              <a:t>Rhyming</a:t>
            </a:r>
          </a:p>
          <a:p>
            <a:pPr lvl="0"/>
            <a:r>
              <a:rPr lang="en-US" dirty="0"/>
              <a:t>Rhyming books</a:t>
            </a:r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6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Pre-Reading Skills</a:t>
            </a:r>
            <a:br>
              <a:rPr lang="en-US" dirty="0" smtClean="0"/>
            </a:br>
            <a:r>
              <a:rPr lang="en-US" dirty="0" smtClean="0"/>
              <a:t>Foundational Literacy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</a:t>
            </a:r>
            <a:r>
              <a:rPr lang="en-US" b="1" i="1" dirty="0" smtClean="0"/>
              <a:t>doesn’t even know what is a word and what is not a word! </a:t>
            </a:r>
          </a:p>
          <a:p>
            <a:pPr marL="0" indent="0">
              <a:buNone/>
            </a:pPr>
            <a:r>
              <a:rPr lang="en-US" b="1" i="1" dirty="0" smtClean="0"/>
              <a:t>Solution: Show the reader that print has words that match speech</a:t>
            </a:r>
          </a:p>
          <a:p>
            <a:r>
              <a:rPr lang="en-US" dirty="0" smtClean="0"/>
              <a:t>Shared Reading</a:t>
            </a:r>
          </a:p>
          <a:p>
            <a:r>
              <a:rPr lang="en-US" dirty="0" smtClean="0"/>
              <a:t>Interactive writing</a:t>
            </a:r>
          </a:p>
          <a:p>
            <a:r>
              <a:rPr lang="en-US" dirty="0" smtClean="0"/>
              <a:t>Morning News</a:t>
            </a:r>
          </a:p>
          <a:p>
            <a:r>
              <a:rPr lang="en-US" dirty="0" smtClean="0"/>
              <a:t>Word Wall</a:t>
            </a:r>
          </a:p>
          <a:p>
            <a:r>
              <a:rPr lang="en-US" dirty="0" smtClean="0"/>
              <a:t>Story Time</a:t>
            </a:r>
          </a:p>
          <a:p>
            <a:r>
              <a:rPr lang="en-US" dirty="0" smtClean="0"/>
              <a:t>Picture cards with one word</a:t>
            </a:r>
            <a:endParaRPr lang="en-US" dirty="0"/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28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Pre-Reading Skills</a:t>
            </a:r>
            <a:br>
              <a:rPr lang="en-US" dirty="0" smtClean="0"/>
            </a:br>
            <a:r>
              <a:rPr lang="en-US" dirty="0" smtClean="0"/>
              <a:t>Foundational Literacy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</a:t>
            </a:r>
            <a:r>
              <a:rPr lang="en-US" b="1" i="1" dirty="0" smtClean="0"/>
              <a:t>has NO letter sound correspondence</a:t>
            </a:r>
          </a:p>
          <a:p>
            <a:pPr marL="0" indent="0">
              <a:buNone/>
            </a:pPr>
            <a:r>
              <a:rPr lang="en-US" b="1" i="1" dirty="0" smtClean="0"/>
              <a:t>Solution: When reading with the student have them find letters they know and say their sound</a:t>
            </a:r>
          </a:p>
          <a:p>
            <a:r>
              <a:rPr lang="en-US" dirty="0" smtClean="0"/>
              <a:t>Reading scavenger hunt </a:t>
            </a:r>
          </a:p>
          <a:p>
            <a:r>
              <a:rPr lang="en-US" dirty="0" smtClean="0"/>
              <a:t>Tongue twisters</a:t>
            </a:r>
          </a:p>
          <a:p>
            <a:r>
              <a:rPr lang="en-US" dirty="0" smtClean="0"/>
              <a:t>Nursery Rhymes</a:t>
            </a:r>
          </a:p>
          <a:p>
            <a:r>
              <a:rPr lang="en-US" dirty="0" smtClean="0"/>
              <a:t>Alphabet pictures</a:t>
            </a:r>
            <a:endParaRPr lang="en-US" dirty="0"/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1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/>
          </a:bodyPr>
          <a:lstStyle/>
          <a:p>
            <a:r>
              <a:rPr lang="en-US" dirty="0" smtClean="0"/>
              <a:t>Word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</a:t>
            </a:r>
            <a:r>
              <a:rPr lang="en-US" b="1" i="1" dirty="0" smtClean="0"/>
              <a:t>guesses at words using only the first sound as cues</a:t>
            </a:r>
          </a:p>
          <a:p>
            <a:pPr marL="0" indent="0">
              <a:buNone/>
            </a:pPr>
            <a:r>
              <a:rPr lang="en-US" b="1" i="1" dirty="0" smtClean="0"/>
              <a:t>Solution: Match the whole word to the meaning of the text</a:t>
            </a:r>
          </a:p>
          <a:p>
            <a:r>
              <a:rPr lang="en-US" dirty="0" smtClean="0"/>
              <a:t>Cloze reading activities </a:t>
            </a:r>
          </a:p>
          <a:p>
            <a:r>
              <a:rPr lang="en-US" dirty="0" smtClean="0"/>
              <a:t>Interactive writing</a:t>
            </a:r>
          </a:p>
          <a:p>
            <a:pPr marL="0" indent="0">
              <a:buNone/>
            </a:pPr>
            <a:r>
              <a:rPr lang="en-US" dirty="0" smtClean="0"/>
              <a:t>Show the reader multiple strategies for decoding</a:t>
            </a:r>
          </a:p>
          <a:p>
            <a:r>
              <a:rPr lang="en-US" dirty="0" smtClean="0"/>
              <a:t>Decoding</a:t>
            </a:r>
          </a:p>
          <a:p>
            <a:r>
              <a:rPr lang="en-US" dirty="0" smtClean="0"/>
              <a:t>Word sorts</a:t>
            </a:r>
          </a:p>
          <a:p>
            <a:r>
              <a:rPr lang="en-US" dirty="0" smtClean="0"/>
              <a:t>Word banks</a:t>
            </a:r>
          </a:p>
          <a:p>
            <a:r>
              <a:rPr lang="en-US" dirty="0" smtClean="0"/>
              <a:t>Making words</a:t>
            </a:r>
          </a:p>
          <a:p>
            <a:r>
              <a:rPr lang="en-US" dirty="0" smtClean="0"/>
              <a:t>Contextual analysis</a:t>
            </a:r>
          </a:p>
          <a:p>
            <a:r>
              <a:rPr lang="en-US" dirty="0" smtClean="0"/>
              <a:t>Bag words</a:t>
            </a:r>
            <a:endParaRPr lang="en-US" dirty="0"/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32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/>
          </a:bodyPr>
          <a:lstStyle/>
          <a:p>
            <a:r>
              <a:rPr lang="en-US" dirty="0" smtClean="0"/>
              <a:t>Word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</a:t>
            </a:r>
            <a:r>
              <a:rPr lang="en-US" b="1" i="1" dirty="0" smtClean="0"/>
              <a:t>sounds out EVERYTHING using only the letters</a:t>
            </a:r>
          </a:p>
          <a:p>
            <a:pPr marL="0" indent="0">
              <a:buNone/>
            </a:pPr>
            <a:r>
              <a:rPr lang="en-US" b="1" i="1" dirty="0" smtClean="0"/>
              <a:t>Solution: Show the student multiple strategies to sound out words</a:t>
            </a:r>
          </a:p>
          <a:p>
            <a:pPr lvl="0"/>
            <a:r>
              <a:rPr lang="en-US" dirty="0"/>
              <a:t>Word sorts</a:t>
            </a:r>
          </a:p>
          <a:p>
            <a:pPr lvl="0"/>
            <a:r>
              <a:rPr lang="en-US" dirty="0"/>
              <a:t>Onset/rime</a:t>
            </a:r>
          </a:p>
          <a:p>
            <a:pPr lvl="0"/>
            <a:r>
              <a:rPr lang="en-US" dirty="0"/>
              <a:t>Word bank</a:t>
            </a:r>
          </a:p>
          <a:p>
            <a:pPr lvl="0"/>
            <a:r>
              <a:rPr lang="en-US" dirty="0"/>
              <a:t>Making words</a:t>
            </a:r>
          </a:p>
          <a:p>
            <a:pPr lvl="0"/>
            <a:r>
              <a:rPr lang="en-US" dirty="0"/>
              <a:t>Contextual analysis</a:t>
            </a:r>
          </a:p>
          <a:p>
            <a:pPr lvl="0"/>
            <a:r>
              <a:rPr lang="en-US" dirty="0"/>
              <a:t>Finding little words in big words</a:t>
            </a:r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39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/>
          </a:bodyPr>
          <a:lstStyle/>
          <a:p>
            <a:r>
              <a:rPr lang="en-US" dirty="0" smtClean="0"/>
              <a:t>Word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</a:t>
            </a:r>
            <a:r>
              <a:rPr lang="en-US" b="1" i="1" dirty="0" smtClean="0"/>
              <a:t>has no knowledge of sight words</a:t>
            </a:r>
          </a:p>
          <a:p>
            <a:pPr marL="0" indent="0">
              <a:buNone/>
            </a:pPr>
            <a:r>
              <a:rPr lang="en-US" b="1" i="1" dirty="0" smtClean="0"/>
              <a:t>Solution: Explicitly teach them sight words</a:t>
            </a:r>
            <a:endParaRPr lang="en-US" b="1" i="1" dirty="0"/>
          </a:p>
          <a:p>
            <a:pPr lvl="0"/>
            <a:r>
              <a:rPr lang="en-US" dirty="0"/>
              <a:t>Word walls</a:t>
            </a:r>
          </a:p>
          <a:p>
            <a:pPr lvl="0"/>
            <a:r>
              <a:rPr lang="en-US" dirty="0"/>
              <a:t>Personal dictionary</a:t>
            </a:r>
          </a:p>
          <a:p>
            <a:pPr lvl="0"/>
            <a:r>
              <a:rPr lang="en-US" dirty="0"/>
              <a:t>Bag </a:t>
            </a:r>
            <a:r>
              <a:rPr lang="en-US" dirty="0" smtClean="0"/>
              <a:t>words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Demonstrate to reader that sight words are usually built from reading, not before </a:t>
            </a:r>
            <a:r>
              <a:rPr lang="en-US" dirty="0" smtClean="0"/>
              <a:t>reading (the more your read, the more you know!)</a:t>
            </a:r>
            <a:endParaRPr lang="en-US" dirty="0"/>
          </a:p>
          <a:p>
            <a:pPr lvl="0"/>
            <a:r>
              <a:rPr lang="en-US" dirty="0"/>
              <a:t>Word study after reading</a:t>
            </a:r>
          </a:p>
          <a:p>
            <a:pPr lvl="0"/>
            <a:r>
              <a:rPr lang="en-US" dirty="0"/>
              <a:t>Writing</a:t>
            </a:r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47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/>
          </a:bodyPr>
          <a:lstStyle/>
          <a:p>
            <a:r>
              <a:rPr lang="en-US" dirty="0" smtClean="0"/>
              <a:t>Word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</a:t>
            </a:r>
            <a:r>
              <a:rPr lang="en-US" b="1" i="1" dirty="0" smtClean="0"/>
              <a:t>just guesses at words and has no reason for it</a:t>
            </a:r>
          </a:p>
          <a:p>
            <a:pPr marL="0" indent="0">
              <a:buNone/>
            </a:pPr>
            <a:r>
              <a:rPr lang="en-US" b="1" i="1" dirty="0" smtClean="0"/>
              <a:t>Solution: Teach visual aspects of words</a:t>
            </a:r>
            <a:endParaRPr lang="en-US" b="1" i="1" dirty="0"/>
          </a:p>
          <a:p>
            <a:pPr lvl="0"/>
            <a:r>
              <a:rPr lang="en-US" dirty="0"/>
              <a:t>Cloze with initial consonant sound</a:t>
            </a:r>
          </a:p>
          <a:p>
            <a:pPr lvl="0"/>
            <a:r>
              <a:rPr lang="en-US" dirty="0"/>
              <a:t>Finding little words in big words</a:t>
            </a:r>
          </a:p>
          <a:p>
            <a:pPr lvl="0"/>
            <a:r>
              <a:rPr lang="en-US" dirty="0"/>
              <a:t>Structural analysis</a:t>
            </a:r>
          </a:p>
          <a:p>
            <a:pPr lvl="0"/>
            <a:r>
              <a:rPr lang="en-US" dirty="0"/>
              <a:t>Onset/rime</a:t>
            </a:r>
          </a:p>
          <a:p>
            <a:pPr lvl="0"/>
            <a:r>
              <a:rPr lang="en-US" dirty="0"/>
              <a:t>Word sorts</a:t>
            </a:r>
          </a:p>
          <a:p>
            <a:pPr lvl="0"/>
            <a:r>
              <a:rPr lang="en-US" dirty="0"/>
              <a:t>Writing</a:t>
            </a:r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0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6343672" cy="709865"/>
          </a:xfrm>
        </p:spPr>
        <p:txBody>
          <a:bodyPr>
            <a:normAutofit/>
          </a:bodyPr>
          <a:lstStyle/>
          <a:p>
            <a:r>
              <a:rPr lang="en-US" dirty="0" smtClean="0"/>
              <a:t>Word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89200"/>
            <a:ext cx="8305800" cy="353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Problem: My </a:t>
            </a:r>
            <a:r>
              <a:rPr lang="en-US" b="1" i="1" dirty="0"/>
              <a:t>student </a:t>
            </a:r>
            <a:r>
              <a:rPr lang="en-US" b="1" i="1" dirty="0" smtClean="0"/>
              <a:t>only reads words he knows and skips the rest! </a:t>
            </a:r>
          </a:p>
          <a:p>
            <a:pPr marL="0" indent="0">
              <a:buNone/>
            </a:pPr>
            <a:r>
              <a:rPr lang="en-US" b="1" i="1" dirty="0" smtClean="0"/>
              <a:t>Solution: Teach them to use all three cueing systems of reading</a:t>
            </a:r>
            <a:endParaRPr lang="en-US" b="1" i="1" dirty="0"/>
          </a:p>
          <a:p>
            <a:pPr lvl="0"/>
            <a:r>
              <a:rPr lang="en-US" dirty="0"/>
              <a:t>Cloze activities</a:t>
            </a:r>
          </a:p>
          <a:p>
            <a:pPr lvl="0"/>
            <a:r>
              <a:rPr lang="en-US" dirty="0"/>
              <a:t>Use of prediction before and after reading</a:t>
            </a:r>
          </a:p>
          <a:p>
            <a:pPr lvl="0"/>
            <a:r>
              <a:rPr lang="en-US" dirty="0"/>
              <a:t>Guided reading</a:t>
            </a:r>
          </a:p>
          <a:p>
            <a:pPr lvl="0"/>
            <a:r>
              <a:rPr lang="en-US" dirty="0"/>
              <a:t>Think-</a:t>
            </a:r>
            <a:r>
              <a:rPr lang="en-US" dirty="0" err="1"/>
              <a:t>alouds</a:t>
            </a:r>
            <a:endParaRPr lang="en-US" dirty="0"/>
          </a:p>
          <a:p>
            <a:pPr marL="118872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16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130</TotalTime>
  <Words>583</Words>
  <Application>Microsoft Office PowerPoint</Application>
  <PresentationFormat>On-screen Show (4:3)</PresentationFormat>
  <Paragraphs>116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3</vt:lpstr>
      <vt:lpstr>Ion Boardroom</vt:lpstr>
      <vt:lpstr>I’ve Assessed… Now what???</vt:lpstr>
      <vt:lpstr>Pre-Reading Skills Foundational Literacy Skills</vt:lpstr>
      <vt:lpstr>Pre-Reading Skills Foundational Literacy Skills</vt:lpstr>
      <vt:lpstr>Pre-Reading Skills Foundational Literacy Skills</vt:lpstr>
      <vt:lpstr>Word Recognition</vt:lpstr>
      <vt:lpstr>Word Recognition</vt:lpstr>
      <vt:lpstr>Word Recognition</vt:lpstr>
      <vt:lpstr>Word Recognition</vt:lpstr>
      <vt:lpstr>Word Recognition</vt:lpstr>
      <vt:lpstr>Vocabulary and Concept </vt:lpstr>
      <vt:lpstr>Comprehension</vt:lpstr>
      <vt:lpstr>Comprehension</vt:lpstr>
      <vt:lpstr>Comprehension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 Like a Champion</dc:title>
  <dc:creator>Shannon</dc:creator>
  <cp:lastModifiedBy>Shannon Koschik</cp:lastModifiedBy>
  <cp:revision>14</cp:revision>
  <dcterms:created xsi:type="dcterms:W3CDTF">2011-10-15T02:25:34Z</dcterms:created>
  <dcterms:modified xsi:type="dcterms:W3CDTF">2015-05-29T04:06:10Z</dcterms:modified>
</cp:coreProperties>
</file>