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70"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D0B292-B0C6-48A6-86ED-AD4C2987496E}" type="datetimeFigureOut">
              <a:rPr lang="en-US" smtClean="0"/>
              <a:t>10/15/2011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EAB781-3C72-4424-919F-31226FB48374}" type="slidenum">
              <a:rPr lang="en-US" smtClean="0"/>
              <a:t>‹#›</a:t>
            </a:fld>
            <a:endParaRPr lang="en-US"/>
          </a:p>
        </p:txBody>
      </p:sp>
    </p:spTree>
    <p:extLst>
      <p:ext uri="{BB962C8B-B14F-4D97-AF65-F5344CB8AC3E}">
        <p14:creationId xmlns:p14="http://schemas.microsoft.com/office/powerpoint/2010/main" val="1714247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Video of No</a:t>
            </a:r>
            <a:r>
              <a:rPr lang="en-US" baseline="0" dirty="0" smtClean="0"/>
              <a:t> Opt Out </a:t>
            </a:r>
            <a:endParaRPr lang="en-US" dirty="0"/>
          </a:p>
        </p:txBody>
      </p:sp>
      <p:sp>
        <p:nvSpPr>
          <p:cNvPr id="4" name="Slide Number Placeholder 3"/>
          <p:cNvSpPr>
            <a:spLocks noGrp="1"/>
          </p:cNvSpPr>
          <p:nvPr>
            <p:ph type="sldNum" sz="quarter" idx="10"/>
          </p:nvPr>
        </p:nvSpPr>
        <p:spPr/>
        <p:txBody>
          <a:bodyPr/>
          <a:lstStyle/>
          <a:p>
            <a:fld id="{D6EAB781-3C72-4424-919F-31226FB48374}" type="slidenum">
              <a:rPr lang="en-US" smtClean="0"/>
              <a:t>6</a:t>
            </a:fld>
            <a:endParaRPr lang="en-US"/>
          </a:p>
        </p:txBody>
      </p:sp>
    </p:spTree>
    <p:extLst>
      <p:ext uri="{BB962C8B-B14F-4D97-AF65-F5344CB8AC3E}">
        <p14:creationId xmlns:p14="http://schemas.microsoft.com/office/powerpoint/2010/main" val="3400670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Mr. </a:t>
            </a:r>
            <a:r>
              <a:rPr lang="en-US" dirty="0" err="1" smtClean="0"/>
              <a:t>Laughtin’s</a:t>
            </a:r>
            <a:r>
              <a:rPr lang="en-US" dirty="0" smtClean="0"/>
              <a:t> video of student’s saying “What we</a:t>
            </a:r>
            <a:r>
              <a:rPr lang="en-US" baseline="0" dirty="0" smtClean="0"/>
              <a:t> do, we do right.”  Video of a teacher correcting a student’s use of a word/phrase and having the student repeat it correctly or having them expand on an answer given in class until it is complete.  </a:t>
            </a:r>
            <a:endParaRPr lang="en-US" dirty="0"/>
          </a:p>
        </p:txBody>
      </p:sp>
      <p:sp>
        <p:nvSpPr>
          <p:cNvPr id="4" name="Slide Number Placeholder 3"/>
          <p:cNvSpPr>
            <a:spLocks noGrp="1"/>
          </p:cNvSpPr>
          <p:nvPr>
            <p:ph type="sldNum" sz="quarter" idx="10"/>
          </p:nvPr>
        </p:nvSpPr>
        <p:spPr/>
        <p:txBody>
          <a:bodyPr/>
          <a:lstStyle/>
          <a:p>
            <a:fld id="{D6EAB781-3C72-4424-919F-31226FB48374}" type="slidenum">
              <a:rPr lang="en-US" smtClean="0"/>
              <a:t>7</a:t>
            </a:fld>
            <a:endParaRPr lang="en-US"/>
          </a:p>
        </p:txBody>
      </p:sp>
    </p:spTree>
    <p:extLst>
      <p:ext uri="{BB962C8B-B14F-4D97-AF65-F5344CB8AC3E}">
        <p14:creationId xmlns:p14="http://schemas.microsoft.com/office/powerpoint/2010/main" val="2792480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 Brill’s group</a:t>
            </a:r>
            <a:r>
              <a:rPr lang="en-US" baseline="0" dirty="0" smtClean="0"/>
              <a:t> transitions</a:t>
            </a:r>
            <a:endParaRPr lang="en-US" dirty="0"/>
          </a:p>
        </p:txBody>
      </p:sp>
      <p:sp>
        <p:nvSpPr>
          <p:cNvPr id="4" name="Slide Number Placeholder 3"/>
          <p:cNvSpPr>
            <a:spLocks noGrp="1"/>
          </p:cNvSpPr>
          <p:nvPr>
            <p:ph type="sldNum" sz="quarter" idx="10"/>
          </p:nvPr>
        </p:nvSpPr>
        <p:spPr/>
        <p:txBody>
          <a:bodyPr/>
          <a:lstStyle/>
          <a:p>
            <a:fld id="{D6EAB781-3C72-4424-919F-31226FB48374}" type="slidenum">
              <a:rPr lang="en-US" smtClean="0"/>
              <a:t>11</a:t>
            </a:fld>
            <a:endParaRPr lang="en-US"/>
          </a:p>
        </p:txBody>
      </p:sp>
    </p:spTree>
    <p:extLst>
      <p:ext uri="{BB962C8B-B14F-4D97-AF65-F5344CB8AC3E}">
        <p14:creationId xmlns:p14="http://schemas.microsoft.com/office/powerpoint/2010/main" val="147794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D2C591CD-0F29-43C6-98AF-AA8017812BCC}" type="datetimeFigureOut">
              <a:rPr lang="en-US" smtClean="0"/>
              <a:t>10/15/2011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7A7703-DDDD-477E-B3DD-43773F6FDA8B}"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591CD-0F29-43C6-98AF-AA8017812BCC}" type="datetimeFigureOut">
              <a:rPr lang="en-US" smtClean="0"/>
              <a:t>10/15/2011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591CD-0F29-43C6-98AF-AA8017812BCC}" type="datetimeFigureOut">
              <a:rPr lang="en-US" smtClean="0"/>
              <a:t>10/15/2011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591CD-0F29-43C6-98AF-AA8017812BCC}" type="datetimeFigureOut">
              <a:rPr lang="en-US" smtClean="0"/>
              <a:t>10/15/2011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C591CD-0F29-43C6-98AF-AA8017812BCC}" type="datetimeFigureOut">
              <a:rPr lang="en-US" smtClean="0"/>
              <a:t>10/15/2011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7A7703-DDDD-477E-B3DD-43773F6FDA8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C591CD-0F29-43C6-98AF-AA8017812BCC}" type="datetimeFigureOut">
              <a:rPr lang="en-US" smtClean="0"/>
              <a:t>10/15/2011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C591CD-0F29-43C6-98AF-AA8017812BCC}" type="datetimeFigureOut">
              <a:rPr lang="en-US" smtClean="0"/>
              <a:t>10/15/2011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C591CD-0F29-43C6-98AF-AA8017812BCC}" type="datetimeFigureOut">
              <a:rPr lang="en-US" smtClean="0"/>
              <a:t>10/15/2011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591CD-0F29-43C6-98AF-AA8017812BCC}" type="datetimeFigureOut">
              <a:rPr lang="en-US" smtClean="0"/>
              <a:t>10/15/2011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7A7703-DDDD-477E-B3DD-43773F6FDA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C591CD-0F29-43C6-98AF-AA8017812BCC}" type="datetimeFigureOut">
              <a:rPr lang="en-US" smtClean="0"/>
              <a:t>10/15/2011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7A7703-DDDD-477E-B3DD-43773F6FDA8B}"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2C591CD-0F29-43C6-98AF-AA8017812BCC}" type="datetimeFigureOut">
              <a:rPr lang="en-US" smtClean="0"/>
              <a:t>10/15/2011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F7A7703-DDDD-477E-B3DD-43773F6FDA8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2C591CD-0F29-43C6-98AF-AA8017812BCC}" type="datetimeFigureOut">
              <a:rPr lang="en-US" smtClean="0"/>
              <a:t>10/15/2011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F7A7703-DDDD-477E-B3DD-43773F6FDA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youtube.com/watch?v=EC0ltKOwF_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youtube.com/watch?v=dxPVyieptw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youtube.com/watch?v=-b2xUb0VofQ&amp;feature=relate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8077200" cy="1673352"/>
          </a:xfrm>
        </p:spPr>
        <p:txBody>
          <a:bodyPr>
            <a:normAutofit/>
          </a:bodyPr>
          <a:lstStyle/>
          <a:p>
            <a:r>
              <a:rPr lang="en-US" sz="5400" dirty="0" smtClean="0"/>
              <a:t>Teach Like a Champion</a:t>
            </a:r>
            <a:endParaRPr lang="en-US" sz="5400" dirty="0"/>
          </a:p>
        </p:txBody>
      </p:sp>
      <p:pic>
        <p:nvPicPr>
          <p:cNvPr id="2050" name="Picture 2" descr="C:\Users\Shannon\AppData\Local\Microsoft\Windows\Temporary Internet Files\Content.IE5\Z8CF3ZEC\MC9004338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2766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9819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SLANT</a:t>
            </a:r>
            <a:endParaRPr lang="en-US" dirty="0"/>
          </a:p>
        </p:txBody>
      </p:sp>
      <p:sp>
        <p:nvSpPr>
          <p:cNvPr id="3" name="Content Placeholder 2"/>
          <p:cNvSpPr>
            <a:spLocks noGrp="1"/>
          </p:cNvSpPr>
          <p:nvPr>
            <p:ph idx="1"/>
          </p:nvPr>
        </p:nvSpPr>
        <p:spPr>
          <a:xfrm>
            <a:off x="457200" y="1775191"/>
            <a:ext cx="2133600" cy="3939809"/>
          </a:xfrm>
        </p:spPr>
        <p:txBody>
          <a:bodyPr/>
          <a:lstStyle/>
          <a:p>
            <a:r>
              <a:rPr lang="en-US" b="1" dirty="0" smtClean="0"/>
              <a:t>S</a:t>
            </a:r>
            <a:r>
              <a:rPr lang="en-US" dirty="0" smtClean="0"/>
              <a:t>it</a:t>
            </a:r>
          </a:p>
          <a:p>
            <a:r>
              <a:rPr lang="en-US" b="1" dirty="0" smtClean="0"/>
              <a:t>L</a:t>
            </a:r>
            <a:r>
              <a:rPr lang="en-US" dirty="0" smtClean="0"/>
              <a:t>isten</a:t>
            </a:r>
          </a:p>
          <a:p>
            <a:r>
              <a:rPr lang="en-US" b="1" dirty="0" smtClean="0"/>
              <a:t>A</a:t>
            </a:r>
            <a:r>
              <a:rPr lang="en-US" dirty="0" smtClean="0"/>
              <a:t>nswer</a:t>
            </a:r>
          </a:p>
          <a:p>
            <a:r>
              <a:rPr lang="en-US" b="1" dirty="0" smtClean="0"/>
              <a:t>N</a:t>
            </a:r>
            <a:r>
              <a:rPr lang="en-US" dirty="0" smtClean="0"/>
              <a:t>od</a:t>
            </a:r>
          </a:p>
          <a:p>
            <a:r>
              <a:rPr lang="en-US" b="1" dirty="0" smtClean="0"/>
              <a:t>T</a:t>
            </a:r>
            <a:r>
              <a:rPr lang="en-US" dirty="0" smtClean="0"/>
              <a:t>rack</a:t>
            </a:r>
            <a:endParaRPr lang="en-US" b="1" dirty="0"/>
          </a:p>
        </p:txBody>
      </p:sp>
      <p:sp>
        <p:nvSpPr>
          <p:cNvPr id="4" name="TextBox 3"/>
          <p:cNvSpPr txBox="1"/>
          <p:nvPr/>
        </p:nvSpPr>
        <p:spPr>
          <a:xfrm>
            <a:off x="515471" y="5638800"/>
            <a:ext cx="8153400" cy="923330"/>
          </a:xfrm>
          <a:prstGeom prst="rect">
            <a:avLst/>
          </a:prstGeom>
          <a:noFill/>
        </p:spPr>
        <p:txBody>
          <a:bodyPr wrap="square" rtlCol="0">
            <a:spAutoFit/>
          </a:bodyPr>
          <a:lstStyle/>
          <a:p>
            <a:r>
              <a:rPr lang="en-US" i="1" dirty="0"/>
              <a:t>Activity: </a:t>
            </a:r>
            <a:br>
              <a:rPr lang="en-US" i="1" dirty="0"/>
            </a:br>
            <a:r>
              <a:rPr lang="en-US" dirty="0"/>
              <a:t>Describe the current posture of your students during instructional time now.  What are some nonverbal signals you do/can give to remind them of your expectations? </a:t>
            </a:r>
          </a:p>
        </p:txBody>
      </p:sp>
      <p:sp>
        <p:nvSpPr>
          <p:cNvPr id="5" name="Content Placeholder 2"/>
          <p:cNvSpPr txBox="1">
            <a:spLocks/>
          </p:cNvSpPr>
          <p:nvPr/>
        </p:nvSpPr>
        <p:spPr>
          <a:xfrm>
            <a:off x="2362200" y="1927589"/>
            <a:ext cx="5645727" cy="3939809"/>
          </a:xfrm>
          <a:prstGeom prst="rect">
            <a:avLst/>
          </a:prstGeom>
        </p:spPr>
        <p:txBody>
          <a:bodyPr vert="horz" lIns="54864" tIns="91440" rtlCol="0">
            <a:normAutofit lnSpcReduction="1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b="1" dirty="0" smtClean="0"/>
              <a:t>Student will be more actively involved in the lesson if they have correct posture.</a:t>
            </a:r>
          </a:p>
          <a:p>
            <a:r>
              <a:rPr lang="en-US" b="1" dirty="0" smtClean="0"/>
              <a:t>Before students can follow learning objectives they must be able to follow behavioral objectives.</a:t>
            </a:r>
            <a:endParaRPr lang="en-US" b="1" dirty="0"/>
          </a:p>
        </p:txBody>
      </p:sp>
      <p:pic>
        <p:nvPicPr>
          <p:cNvPr id="3076" name="Picture 4" descr="C:\Users\Shannon\AppData\Local\Microsoft\Windows\Temporary Internet Files\Content.IE5\4GPJUSQL\MP900443256[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276225"/>
            <a:ext cx="2386013" cy="217867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p:cNvCxnSpPr/>
          <p:nvPr/>
        </p:nvCxnSpPr>
        <p:spPr>
          <a:xfrm>
            <a:off x="6400800" y="381000"/>
            <a:ext cx="2743200" cy="2073902"/>
          </a:xfrm>
          <a:prstGeom prst="line">
            <a:avLst/>
          </a:prstGeom>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p:nvCxnSpPr>
        <p:spPr>
          <a:xfrm flipV="1">
            <a:off x="6543420" y="503639"/>
            <a:ext cx="2600580" cy="1951263"/>
          </a:xfrm>
          <a:prstGeom prst="line">
            <a:avLst/>
          </a:prstGeom>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618597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Tight Transitions</a:t>
            </a:r>
            <a:endParaRPr lang="en-US" dirty="0"/>
          </a:p>
        </p:txBody>
      </p:sp>
      <p:sp>
        <p:nvSpPr>
          <p:cNvPr id="3" name="Content Placeholder 2"/>
          <p:cNvSpPr>
            <a:spLocks noGrp="1"/>
          </p:cNvSpPr>
          <p:nvPr>
            <p:ph idx="1"/>
          </p:nvPr>
        </p:nvSpPr>
        <p:spPr>
          <a:xfrm>
            <a:off x="457200" y="1775191"/>
            <a:ext cx="8229600" cy="1120409"/>
          </a:xfrm>
        </p:spPr>
        <p:txBody>
          <a:bodyPr/>
          <a:lstStyle/>
          <a:p>
            <a:r>
              <a:rPr lang="en-US" dirty="0" smtClean="0"/>
              <a:t>Instructional time is lost when transitions take time.</a:t>
            </a:r>
            <a:endParaRPr lang="en-US" dirty="0"/>
          </a:p>
        </p:txBody>
      </p:sp>
      <p:sp>
        <p:nvSpPr>
          <p:cNvPr id="4" name="TextBox 3"/>
          <p:cNvSpPr txBox="1"/>
          <p:nvPr/>
        </p:nvSpPr>
        <p:spPr>
          <a:xfrm>
            <a:off x="609600" y="5495835"/>
            <a:ext cx="8077200" cy="1200329"/>
          </a:xfrm>
          <a:prstGeom prst="rect">
            <a:avLst/>
          </a:prstGeom>
          <a:noFill/>
        </p:spPr>
        <p:txBody>
          <a:bodyPr wrap="square" rtlCol="0">
            <a:spAutoFit/>
          </a:bodyPr>
          <a:lstStyle/>
          <a:p>
            <a:r>
              <a:rPr lang="en-US" i="1" dirty="0"/>
              <a:t>Activity: </a:t>
            </a:r>
            <a:br>
              <a:rPr lang="en-US" i="1" dirty="0"/>
            </a:br>
            <a:r>
              <a:rPr lang="en-US" dirty="0"/>
              <a:t>Time is lost if transitions are sloppy and not everyone follows the expectations.  Think about a transition that happens daily in your classroom, list the steps the students are expected to follow during that transition.</a:t>
            </a:r>
          </a:p>
        </p:txBody>
      </p:sp>
      <p:sp>
        <p:nvSpPr>
          <p:cNvPr id="5" name="Content Placeholder 2"/>
          <p:cNvSpPr txBox="1">
            <a:spLocks/>
          </p:cNvSpPr>
          <p:nvPr/>
        </p:nvSpPr>
        <p:spPr>
          <a:xfrm>
            <a:off x="443345" y="2971800"/>
            <a:ext cx="8229600" cy="1752600"/>
          </a:xfrm>
          <a:prstGeom prst="rect">
            <a:avLst/>
          </a:prstGeom>
        </p:spPr>
        <p:txBody>
          <a:bodyPr vert="horz" lIns="54864" tIns="91440" rtlCol="0">
            <a:normAutofit fontScale="92500" lnSpcReduction="2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In order to have “tight transitions” you must put the time in to review expectations and practice until your students have met your expectations 100%.</a:t>
            </a:r>
            <a:endParaRPr lang="en-US" dirty="0"/>
          </a:p>
        </p:txBody>
      </p:sp>
    </p:spTree>
    <p:extLst>
      <p:ext uri="{BB962C8B-B14F-4D97-AF65-F5344CB8AC3E}">
        <p14:creationId xmlns:p14="http://schemas.microsoft.com/office/powerpoint/2010/main" val="255005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100 Percent</a:t>
            </a:r>
            <a:endParaRPr lang="en-US" dirty="0"/>
          </a:p>
        </p:txBody>
      </p:sp>
      <p:sp>
        <p:nvSpPr>
          <p:cNvPr id="3" name="Content Placeholder 2"/>
          <p:cNvSpPr>
            <a:spLocks noGrp="1"/>
          </p:cNvSpPr>
          <p:nvPr>
            <p:ph idx="1"/>
          </p:nvPr>
        </p:nvSpPr>
        <p:spPr>
          <a:xfrm>
            <a:off x="457200" y="1775191"/>
            <a:ext cx="8229600" cy="1196609"/>
          </a:xfrm>
        </p:spPr>
        <p:txBody>
          <a:bodyPr/>
          <a:lstStyle/>
          <a:p>
            <a:r>
              <a:rPr lang="en-US" dirty="0" smtClean="0"/>
              <a:t>When you give a direction, expect 100% of your students to follow. </a:t>
            </a:r>
            <a:endParaRPr lang="en-US" dirty="0"/>
          </a:p>
        </p:txBody>
      </p:sp>
      <p:sp>
        <p:nvSpPr>
          <p:cNvPr id="4" name="TextBox 3"/>
          <p:cNvSpPr txBox="1"/>
          <p:nvPr/>
        </p:nvSpPr>
        <p:spPr>
          <a:xfrm>
            <a:off x="457200" y="5403084"/>
            <a:ext cx="8229600" cy="1477328"/>
          </a:xfrm>
          <a:prstGeom prst="rect">
            <a:avLst/>
          </a:prstGeom>
          <a:noFill/>
        </p:spPr>
        <p:txBody>
          <a:bodyPr wrap="square" rtlCol="0">
            <a:spAutoFit/>
          </a:bodyPr>
          <a:lstStyle/>
          <a:p>
            <a:r>
              <a:rPr lang="en-US" i="1" dirty="0"/>
              <a:t>Activity: </a:t>
            </a:r>
            <a:br>
              <a:rPr lang="en-US" i="1" dirty="0"/>
            </a:br>
            <a:r>
              <a:rPr lang="en-US" dirty="0"/>
              <a:t>You ask your whole class to follow along in their books and three students choose to not follow the direction.  You first use anonymous individual correction and are able to get two students to comply; however, one still will not.  Using your new knowledge of 100%, what would be a good approach to addressing this student?</a:t>
            </a:r>
          </a:p>
        </p:txBody>
      </p:sp>
      <p:pic>
        <p:nvPicPr>
          <p:cNvPr id="1026" name="Picture 2" descr="C:\Users\Shannon\AppData\Local\Microsoft\Windows\Temporary Internet Files\Content.IE5\Z8CF3ZEC\MC900433886[1].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2573" y="120361"/>
            <a:ext cx="1238250" cy="1238250"/>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464127" y="2895601"/>
            <a:ext cx="8229600" cy="83820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Keep correction private when possible.</a:t>
            </a:r>
            <a:endParaRPr lang="en-US" dirty="0"/>
          </a:p>
        </p:txBody>
      </p:sp>
      <p:sp>
        <p:nvSpPr>
          <p:cNvPr id="7" name="Content Placeholder 2"/>
          <p:cNvSpPr txBox="1">
            <a:spLocks/>
          </p:cNvSpPr>
          <p:nvPr/>
        </p:nvSpPr>
        <p:spPr>
          <a:xfrm>
            <a:off x="477982" y="3733801"/>
            <a:ext cx="8229600" cy="83820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Stay consistent every time.</a:t>
            </a:r>
            <a:endParaRPr lang="en-US" dirty="0"/>
          </a:p>
        </p:txBody>
      </p:sp>
      <p:sp>
        <p:nvSpPr>
          <p:cNvPr id="8" name="Content Placeholder 2"/>
          <p:cNvSpPr txBox="1">
            <a:spLocks/>
          </p:cNvSpPr>
          <p:nvPr/>
        </p:nvSpPr>
        <p:spPr>
          <a:xfrm>
            <a:off x="477982" y="4419600"/>
            <a:ext cx="8229600" cy="83820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Keep public correction positive.</a:t>
            </a:r>
            <a:endParaRPr lang="en-US" dirty="0"/>
          </a:p>
        </p:txBody>
      </p:sp>
    </p:spTree>
    <p:extLst>
      <p:ext uri="{BB962C8B-B14F-4D97-AF65-F5344CB8AC3E}">
        <p14:creationId xmlns:p14="http://schemas.microsoft.com/office/powerpoint/2010/main" val="2151062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Strong Voice</a:t>
            </a:r>
            <a:endParaRPr lang="en-US" dirty="0"/>
          </a:p>
        </p:txBody>
      </p:sp>
      <p:sp>
        <p:nvSpPr>
          <p:cNvPr id="4" name="TextBox 3"/>
          <p:cNvSpPr txBox="1"/>
          <p:nvPr/>
        </p:nvSpPr>
        <p:spPr>
          <a:xfrm>
            <a:off x="502024" y="5380672"/>
            <a:ext cx="8153400" cy="1477328"/>
          </a:xfrm>
          <a:prstGeom prst="rect">
            <a:avLst/>
          </a:prstGeom>
          <a:noFill/>
        </p:spPr>
        <p:txBody>
          <a:bodyPr wrap="square" rtlCol="0">
            <a:spAutoFit/>
          </a:bodyPr>
          <a:lstStyle/>
          <a:p>
            <a:r>
              <a:rPr lang="en-US" i="1" dirty="0"/>
              <a:t>Activity: </a:t>
            </a:r>
            <a:br>
              <a:rPr lang="en-US" i="1" dirty="0"/>
            </a:br>
            <a:r>
              <a:rPr lang="en-US" dirty="0"/>
              <a:t>A few students did not complete their homework from the night before and you have assigned them recess detention as a consequence.  Two of the students begin to argue with you that it was not done for various reasons.  Using a Strong Voice, how </a:t>
            </a:r>
            <a:r>
              <a:rPr lang="en-US" dirty="0" smtClean="0"/>
              <a:t>would you </a:t>
            </a:r>
            <a:r>
              <a:rPr lang="en-US" dirty="0"/>
              <a:t>address them?</a:t>
            </a:r>
          </a:p>
        </p:txBody>
      </p:sp>
      <p:sp>
        <p:nvSpPr>
          <p:cNvPr id="8" name="Oval 7"/>
          <p:cNvSpPr/>
          <p:nvPr/>
        </p:nvSpPr>
        <p:spPr>
          <a:xfrm>
            <a:off x="7072745" y="1607127"/>
            <a:ext cx="1981200" cy="1752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0" name="Content Placeholder 9"/>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435674" y="1839190"/>
            <a:ext cx="1255341" cy="1288473"/>
          </a:xfrm>
        </p:spPr>
      </p:pic>
      <p:cxnSp>
        <p:nvCxnSpPr>
          <p:cNvPr id="12" name="Straight Connector 11"/>
          <p:cNvCxnSpPr/>
          <p:nvPr/>
        </p:nvCxnSpPr>
        <p:spPr>
          <a:xfrm>
            <a:off x="6934200" y="1607127"/>
            <a:ext cx="2119745" cy="1752600"/>
          </a:xfrm>
          <a:prstGeom prst="line">
            <a:avLst/>
          </a:prstGeom>
        </p:spPr>
        <p:style>
          <a:lnRef idx="3">
            <a:schemeClr val="accent6"/>
          </a:lnRef>
          <a:fillRef idx="0">
            <a:schemeClr val="accent6"/>
          </a:fillRef>
          <a:effectRef idx="2">
            <a:schemeClr val="accent6"/>
          </a:effectRef>
          <a:fontRef idx="minor">
            <a:schemeClr val="tx1"/>
          </a:fontRef>
        </p:style>
      </p:cxnSp>
      <p:sp>
        <p:nvSpPr>
          <p:cNvPr id="7" name="Content Placeholder 2"/>
          <p:cNvSpPr txBox="1">
            <a:spLocks/>
          </p:cNvSpPr>
          <p:nvPr/>
        </p:nvSpPr>
        <p:spPr>
          <a:xfrm>
            <a:off x="464127" y="1607127"/>
            <a:ext cx="6615545" cy="1196609"/>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Economy of Language</a:t>
            </a:r>
            <a:endParaRPr lang="en-US" dirty="0"/>
          </a:p>
        </p:txBody>
      </p:sp>
      <p:sp>
        <p:nvSpPr>
          <p:cNvPr id="9" name="Content Placeholder 2"/>
          <p:cNvSpPr txBox="1">
            <a:spLocks/>
          </p:cNvSpPr>
          <p:nvPr/>
        </p:nvSpPr>
        <p:spPr>
          <a:xfrm>
            <a:off x="474315" y="2227409"/>
            <a:ext cx="8229600" cy="1196609"/>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Do Not Talk Over</a:t>
            </a:r>
            <a:endParaRPr lang="en-US" dirty="0"/>
          </a:p>
        </p:txBody>
      </p:sp>
      <p:sp>
        <p:nvSpPr>
          <p:cNvPr id="11" name="Content Placeholder 2"/>
          <p:cNvSpPr txBox="1">
            <a:spLocks/>
          </p:cNvSpPr>
          <p:nvPr/>
        </p:nvSpPr>
        <p:spPr>
          <a:xfrm>
            <a:off x="446606" y="2851989"/>
            <a:ext cx="8229600" cy="1196609"/>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Do Not Engage</a:t>
            </a:r>
            <a:endParaRPr lang="en-US" dirty="0"/>
          </a:p>
        </p:txBody>
      </p:sp>
      <p:sp>
        <p:nvSpPr>
          <p:cNvPr id="13" name="Content Placeholder 2"/>
          <p:cNvSpPr txBox="1">
            <a:spLocks/>
          </p:cNvSpPr>
          <p:nvPr/>
        </p:nvSpPr>
        <p:spPr>
          <a:xfrm>
            <a:off x="464127" y="3450293"/>
            <a:ext cx="8229600" cy="1196609"/>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Square up/Stand Still </a:t>
            </a:r>
            <a:endParaRPr lang="en-US" dirty="0"/>
          </a:p>
        </p:txBody>
      </p:sp>
      <p:sp>
        <p:nvSpPr>
          <p:cNvPr id="14" name="Content Placeholder 2"/>
          <p:cNvSpPr txBox="1">
            <a:spLocks/>
          </p:cNvSpPr>
          <p:nvPr/>
        </p:nvSpPr>
        <p:spPr>
          <a:xfrm>
            <a:off x="457200" y="4076297"/>
            <a:ext cx="8229600" cy="1196609"/>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Quiet Power</a:t>
            </a:r>
            <a:endParaRPr lang="en-US" dirty="0"/>
          </a:p>
        </p:txBody>
      </p:sp>
    </p:spTree>
    <p:extLst>
      <p:ext uri="{BB962C8B-B14F-4D97-AF65-F5344CB8AC3E}">
        <p14:creationId xmlns:p14="http://schemas.microsoft.com/office/powerpoint/2010/main" val="31631715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Activity</a:t>
            </a:r>
            <a:endParaRPr lang="en-US" dirty="0"/>
          </a:p>
        </p:txBody>
      </p:sp>
      <p:sp>
        <p:nvSpPr>
          <p:cNvPr id="3" name="Content Placeholder 2"/>
          <p:cNvSpPr>
            <a:spLocks noGrp="1"/>
          </p:cNvSpPr>
          <p:nvPr>
            <p:ph idx="1"/>
          </p:nvPr>
        </p:nvSpPr>
        <p:spPr/>
        <p:txBody>
          <a:bodyPr/>
          <a:lstStyle/>
          <a:p>
            <a:pPr marL="118872" indent="0" algn="ctr">
              <a:buNone/>
            </a:pPr>
            <a:endParaRPr lang="en-US" dirty="0" smtClean="0"/>
          </a:p>
          <a:p>
            <a:pPr marL="118872" indent="0" algn="ctr">
              <a:buNone/>
            </a:pPr>
            <a:r>
              <a:rPr lang="en-US" dirty="0" smtClean="0"/>
              <a:t>Working in your partnerships again, you will match the teaching examples with the techniques learned today.  </a:t>
            </a:r>
          </a:p>
          <a:p>
            <a:pPr marL="118872" indent="0" algn="ctr">
              <a:buNone/>
            </a:pPr>
            <a:endParaRPr lang="en-US" dirty="0"/>
          </a:p>
          <a:p>
            <a:pPr marL="118872" indent="0" algn="ctr">
              <a:buNone/>
            </a:pPr>
            <a:endParaRPr lang="en-US" dirty="0"/>
          </a:p>
        </p:txBody>
      </p:sp>
    </p:spTree>
    <p:extLst>
      <p:ext uri="{BB962C8B-B14F-4D97-AF65-F5344CB8AC3E}">
        <p14:creationId xmlns:p14="http://schemas.microsoft.com/office/powerpoint/2010/main" val="24761419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t>
            </a:r>
            <a:r>
              <a:rPr lang="en-US" smtClean="0"/>
              <a:t>for coming!!!</a:t>
            </a:r>
            <a:endParaRPr lang="en-US" dirty="0"/>
          </a:p>
        </p:txBody>
      </p:sp>
      <p:sp>
        <p:nvSpPr>
          <p:cNvPr id="3" name="Content Placeholder 2"/>
          <p:cNvSpPr>
            <a:spLocks noGrp="1"/>
          </p:cNvSpPr>
          <p:nvPr>
            <p:ph idx="1"/>
          </p:nvPr>
        </p:nvSpPr>
        <p:spPr>
          <a:xfrm>
            <a:off x="381250" y="1066800"/>
            <a:ext cx="8229600" cy="4625609"/>
          </a:xfrm>
        </p:spPr>
        <p:txBody>
          <a:bodyPr/>
          <a:lstStyle/>
          <a:p>
            <a:pPr marL="118872" indent="0" algn="ctr">
              <a:buNone/>
            </a:pPr>
            <a:endParaRPr lang="en-US" dirty="0"/>
          </a:p>
          <a:p>
            <a:pPr marL="118872" indent="0" algn="ctr">
              <a:buNone/>
            </a:pPr>
            <a:endParaRPr lang="en-US" dirty="0" smtClean="0"/>
          </a:p>
          <a:p>
            <a:pPr marL="118872" indent="0" algn="ctr">
              <a:buNone/>
            </a:pPr>
            <a:r>
              <a:rPr lang="en-US" dirty="0" smtClean="0"/>
              <a:t>Please complete the exit slip provided and leave on the front table.  Once you have completed, you are dismissed!</a:t>
            </a:r>
            <a:endParaRPr lang="en-US" dirty="0"/>
          </a:p>
        </p:txBody>
      </p:sp>
      <p:pic>
        <p:nvPicPr>
          <p:cNvPr id="4099" name="Picture 3" descr="C:\Users\Shannon\AppData\Local\Microsoft\Windows\Temporary Internet Files\Content.IE5\Z8CF3ZEC\MM900283839[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428999" y="3657600"/>
            <a:ext cx="2134101" cy="188595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p:cNvSpPr txBox="1">
            <a:spLocks/>
          </p:cNvSpPr>
          <p:nvPr/>
        </p:nvSpPr>
        <p:spPr>
          <a:xfrm>
            <a:off x="381249" y="5222692"/>
            <a:ext cx="8229600" cy="1244234"/>
          </a:xfrm>
          <a:prstGeom prst="rect">
            <a:avLst/>
          </a:prstGeom>
        </p:spPr>
        <p:txBody>
          <a:bodyPr vert="horz" lIns="54864" tIns="91440" rtlCol="0">
            <a:normAutofit fontScale="70000" lnSpcReduction="2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lgn="ctr">
              <a:buFont typeface="Wingdings 2"/>
              <a:buNone/>
            </a:pPr>
            <a:endParaRPr lang="en-US" dirty="0" smtClean="0"/>
          </a:p>
          <a:p>
            <a:pPr marL="118872" indent="0" algn="ctr">
              <a:buFont typeface="Wingdings 2"/>
              <a:buNone/>
            </a:pPr>
            <a:endParaRPr lang="en-US" dirty="0" smtClean="0"/>
          </a:p>
          <a:p>
            <a:pPr marL="118872" indent="0" algn="ctr">
              <a:buFont typeface="Wingdings 2"/>
              <a:buNone/>
            </a:pPr>
            <a:r>
              <a:rPr lang="en-US" sz="6300" dirty="0" smtClean="0">
                <a:solidFill>
                  <a:srgbClr val="FFC000"/>
                </a:solidFill>
                <a:latin typeface="Broadway" pitchFamily="82" charset="0"/>
              </a:rPr>
              <a:t>Teach</a:t>
            </a:r>
            <a:r>
              <a:rPr lang="en-US" dirty="0" smtClean="0">
                <a:solidFill>
                  <a:srgbClr val="FFC000"/>
                </a:solidFill>
                <a:latin typeface="Broadway" pitchFamily="82" charset="0"/>
              </a:rPr>
              <a:t> </a:t>
            </a:r>
            <a:r>
              <a:rPr lang="en-US" sz="6300" dirty="0" smtClean="0">
                <a:solidFill>
                  <a:srgbClr val="FFC000"/>
                </a:solidFill>
                <a:latin typeface="Broadway" pitchFamily="82" charset="0"/>
              </a:rPr>
              <a:t>Like a Champion!!!</a:t>
            </a:r>
            <a:endParaRPr lang="en-US" sz="6300" dirty="0">
              <a:solidFill>
                <a:srgbClr val="FFC000"/>
              </a:solidFill>
              <a:latin typeface="Broadway" pitchFamily="82" charset="0"/>
            </a:endParaRPr>
          </a:p>
        </p:txBody>
      </p:sp>
    </p:spTree>
    <p:extLst>
      <p:ext uri="{BB962C8B-B14F-4D97-AF65-F5344CB8AC3E}">
        <p14:creationId xmlns:p14="http://schemas.microsoft.com/office/powerpoint/2010/main" val="201922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p:txBody>
          <a:bodyPr/>
          <a:lstStyle/>
          <a:p>
            <a:r>
              <a:rPr lang="en-US" dirty="0" smtClean="0"/>
              <a:t>Name</a:t>
            </a:r>
          </a:p>
          <a:p>
            <a:r>
              <a:rPr lang="en-US" dirty="0" smtClean="0"/>
              <a:t>School</a:t>
            </a:r>
          </a:p>
          <a:p>
            <a:r>
              <a:rPr lang="en-US" dirty="0" smtClean="0"/>
              <a:t>Years of Teaching</a:t>
            </a:r>
            <a:endParaRPr lang="en-US" dirty="0"/>
          </a:p>
        </p:txBody>
      </p:sp>
    </p:spTree>
    <p:extLst>
      <p:ext uri="{BB962C8B-B14F-4D97-AF65-F5344CB8AC3E}">
        <p14:creationId xmlns:p14="http://schemas.microsoft.com/office/powerpoint/2010/main" val="1409182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Teach Like a Champion Introduction</a:t>
            </a:r>
            <a:endParaRPr lang="en-US" dirty="0"/>
          </a:p>
        </p:txBody>
      </p:sp>
      <p:sp>
        <p:nvSpPr>
          <p:cNvPr id="3" name="Content Placeholder 2"/>
          <p:cNvSpPr>
            <a:spLocks noGrp="1"/>
          </p:cNvSpPr>
          <p:nvPr>
            <p:ph idx="1"/>
          </p:nvPr>
        </p:nvSpPr>
        <p:spPr/>
        <p:txBody>
          <a:bodyPr>
            <a:normAutofit fontScale="92500"/>
          </a:bodyPr>
          <a:lstStyle/>
          <a:p>
            <a:pPr marL="118872" indent="0" algn="ctr">
              <a:buNone/>
            </a:pPr>
            <a:r>
              <a:rPr lang="en-US" dirty="0"/>
              <a:t>Research has consistently shown that holding high expectations improves student achievement.  </a:t>
            </a:r>
            <a:endParaRPr lang="en-US" dirty="0" smtClean="0"/>
          </a:p>
          <a:p>
            <a:pPr marL="118872" indent="0" algn="ctr">
              <a:buNone/>
            </a:pPr>
            <a:endParaRPr lang="en-US" dirty="0" smtClean="0"/>
          </a:p>
          <a:p>
            <a:pPr marL="118872" indent="0" algn="ctr">
              <a:buNone/>
            </a:pPr>
            <a:r>
              <a:rPr lang="en-US" dirty="0" smtClean="0"/>
              <a:t>Doug </a:t>
            </a:r>
            <a:r>
              <a:rPr lang="en-US" dirty="0" err="1"/>
              <a:t>Lemov</a:t>
            </a:r>
            <a:r>
              <a:rPr lang="en-US" dirty="0"/>
              <a:t> conducted countless hours of observations in public schools across America, primarily inner city.  </a:t>
            </a:r>
            <a:endParaRPr lang="en-US" dirty="0" smtClean="0"/>
          </a:p>
          <a:p>
            <a:pPr marL="118872" indent="0" algn="ctr">
              <a:buNone/>
            </a:pPr>
            <a:endParaRPr lang="en-US" dirty="0" smtClean="0"/>
          </a:p>
          <a:p>
            <a:pPr marL="118872" indent="0" algn="ctr">
              <a:buNone/>
            </a:pPr>
            <a:r>
              <a:rPr lang="en-US" dirty="0" smtClean="0"/>
              <a:t>He </a:t>
            </a:r>
            <a:r>
              <a:rPr lang="en-US" dirty="0"/>
              <a:t>watched the techniques of all teachers and noted the similarities of the most successful ones. </a:t>
            </a:r>
          </a:p>
        </p:txBody>
      </p:sp>
    </p:spTree>
    <p:extLst>
      <p:ext uri="{BB962C8B-B14F-4D97-AF65-F5344CB8AC3E}">
        <p14:creationId xmlns:p14="http://schemas.microsoft.com/office/powerpoint/2010/main" val="3710662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Teach Like a Champion Objectives</a:t>
            </a:r>
            <a:endParaRPr lang="en-US" dirty="0"/>
          </a:p>
        </p:txBody>
      </p:sp>
      <p:sp>
        <p:nvSpPr>
          <p:cNvPr id="3" name="Content Placeholder 2"/>
          <p:cNvSpPr>
            <a:spLocks noGrp="1"/>
          </p:cNvSpPr>
          <p:nvPr>
            <p:ph idx="1"/>
          </p:nvPr>
        </p:nvSpPr>
        <p:spPr/>
        <p:txBody>
          <a:bodyPr>
            <a:normAutofit/>
          </a:bodyPr>
          <a:lstStyle/>
          <a:p>
            <a:pPr marL="118872" indent="0" algn="ctr">
              <a:buNone/>
            </a:pPr>
            <a:r>
              <a:rPr lang="en-US" b="1" dirty="0" smtClean="0"/>
              <a:t>Today you will be able to:</a:t>
            </a:r>
          </a:p>
          <a:p>
            <a:r>
              <a:rPr lang="en-US" dirty="0" smtClean="0"/>
              <a:t>Identify valuable techniques of champion teachers that can be implemented into your classroom</a:t>
            </a:r>
          </a:p>
          <a:p>
            <a:r>
              <a:rPr lang="en-US" dirty="0" smtClean="0"/>
              <a:t>Discuss how the techniques could positively impact the learning and behavior of the students in your classroom</a:t>
            </a:r>
          </a:p>
          <a:p>
            <a:r>
              <a:rPr lang="en-US" dirty="0" smtClean="0"/>
              <a:t>Match real life teaching examples </a:t>
            </a:r>
            <a:br>
              <a:rPr lang="en-US" dirty="0" smtClean="0"/>
            </a:br>
            <a:r>
              <a:rPr lang="en-US" dirty="0" smtClean="0"/>
              <a:t>to TLC techniques</a:t>
            </a:r>
          </a:p>
        </p:txBody>
      </p:sp>
    </p:spTree>
    <p:extLst>
      <p:ext uri="{BB962C8B-B14F-4D97-AF65-F5344CB8AC3E}">
        <p14:creationId xmlns:p14="http://schemas.microsoft.com/office/powerpoint/2010/main" val="1450054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 Break-Out Sessions</a:t>
            </a:r>
            <a:endParaRPr lang="en-US" dirty="0"/>
          </a:p>
        </p:txBody>
      </p:sp>
      <p:sp>
        <p:nvSpPr>
          <p:cNvPr id="3" name="Content Placeholder 2"/>
          <p:cNvSpPr>
            <a:spLocks noGrp="1"/>
          </p:cNvSpPr>
          <p:nvPr>
            <p:ph idx="1"/>
          </p:nvPr>
        </p:nvSpPr>
        <p:spPr/>
        <p:txBody>
          <a:bodyPr/>
          <a:lstStyle/>
          <a:p>
            <a:pPr marL="118872" indent="0" algn="ctr">
              <a:buNone/>
            </a:pPr>
            <a:endParaRPr lang="en-US" dirty="0" smtClean="0"/>
          </a:p>
          <a:p>
            <a:pPr marL="118872" indent="0" algn="ctr">
              <a:buNone/>
            </a:pPr>
            <a:endParaRPr lang="en-US" dirty="0"/>
          </a:p>
          <a:p>
            <a:pPr marL="118872" indent="0" algn="ctr">
              <a:buNone/>
            </a:pPr>
            <a:r>
              <a:rPr lang="en-US" sz="4000" dirty="0" smtClean="0"/>
              <a:t>Each partnership will receive a technique card to review.  Read and respond to the prompt provided.</a:t>
            </a:r>
            <a:endParaRPr lang="en-US" sz="4000" dirty="0"/>
          </a:p>
        </p:txBody>
      </p:sp>
    </p:spTree>
    <p:extLst>
      <p:ext uri="{BB962C8B-B14F-4D97-AF65-F5344CB8AC3E}">
        <p14:creationId xmlns:p14="http://schemas.microsoft.com/office/powerpoint/2010/main" val="9022515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Opt Out</a:t>
            </a:r>
            <a:endParaRPr lang="en-US" dirty="0"/>
          </a:p>
        </p:txBody>
      </p:sp>
      <p:sp>
        <p:nvSpPr>
          <p:cNvPr id="3" name="Content Placeholder 2"/>
          <p:cNvSpPr>
            <a:spLocks noGrp="1"/>
          </p:cNvSpPr>
          <p:nvPr>
            <p:ph idx="1"/>
          </p:nvPr>
        </p:nvSpPr>
        <p:spPr>
          <a:xfrm>
            <a:off x="457200" y="1752600"/>
            <a:ext cx="8229600" cy="1295400"/>
          </a:xfrm>
        </p:spPr>
        <p:txBody>
          <a:bodyPr>
            <a:normAutofit fontScale="92500" lnSpcReduction="20000"/>
          </a:bodyPr>
          <a:lstStyle/>
          <a:p>
            <a:r>
              <a:rPr lang="en-US" b="1" dirty="0" smtClean="0"/>
              <a:t>No Opt Out </a:t>
            </a:r>
            <a:r>
              <a:rPr lang="en-US" dirty="0" smtClean="0"/>
              <a:t>is a useful tool to get students to the right answer, as often as possible, even if only to repeat the correct answer.  </a:t>
            </a:r>
            <a:endParaRPr lang="en-US" dirty="0"/>
          </a:p>
        </p:txBody>
      </p:sp>
      <p:sp>
        <p:nvSpPr>
          <p:cNvPr id="4" name="TextBox 3"/>
          <p:cNvSpPr txBox="1"/>
          <p:nvPr/>
        </p:nvSpPr>
        <p:spPr>
          <a:xfrm>
            <a:off x="533400" y="5562600"/>
            <a:ext cx="8153400" cy="923330"/>
          </a:xfrm>
          <a:prstGeom prst="rect">
            <a:avLst/>
          </a:prstGeom>
          <a:noFill/>
        </p:spPr>
        <p:txBody>
          <a:bodyPr wrap="square" rtlCol="0">
            <a:spAutoFit/>
          </a:bodyPr>
          <a:lstStyle/>
          <a:p>
            <a:r>
              <a:rPr lang="en-US" dirty="0" smtClean="0"/>
              <a:t>Activity: </a:t>
            </a:r>
            <a:r>
              <a:rPr lang="en-US" dirty="0"/>
              <a:t>Think about a recent time when you could have used No Opt Out.  Describe the situation and how you think it might have been different if you had implemented this technique.</a:t>
            </a:r>
          </a:p>
        </p:txBody>
      </p:sp>
      <p:sp>
        <p:nvSpPr>
          <p:cNvPr id="5" name="Content Placeholder 2"/>
          <p:cNvSpPr txBox="1">
            <a:spLocks/>
          </p:cNvSpPr>
          <p:nvPr/>
        </p:nvSpPr>
        <p:spPr>
          <a:xfrm>
            <a:off x="457200" y="3048000"/>
            <a:ext cx="8229600" cy="129540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It builds the self esteem of those who don’t know the answer, but try. </a:t>
            </a:r>
            <a:endParaRPr lang="en-US" dirty="0"/>
          </a:p>
        </p:txBody>
      </p:sp>
      <p:sp>
        <p:nvSpPr>
          <p:cNvPr id="6" name="Content Placeholder 2"/>
          <p:cNvSpPr txBox="1">
            <a:spLocks/>
          </p:cNvSpPr>
          <p:nvPr/>
        </p:nvSpPr>
        <p:spPr>
          <a:xfrm>
            <a:off x="457200" y="4114800"/>
            <a:ext cx="8229600" cy="129540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It forces those who don’t want to try to be more actively involved. </a:t>
            </a:r>
            <a:endParaRPr lang="en-US" dirty="0"/>
          </a:p>
        </p:txBody>
      </p:sp>
    </p:spTree>
    <p:extLst>
      <p:ext uri="{BB962C8B-B14F-4D97-AF65-F5344CB8AC3E}">
        <p14:creationId xmlns:p14="http://schemas.microsoft.com/office/powerpoint/2010/main" val="1390113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 Is Right</a:t>
            </a:r>
            <a:endParaRPr lang="en-US" dirty="0"/>
          </a:p>
        </p:txBody>
      </p:sp>
      <p:sp>
        <p:nvSpPr>
          <p:cNvPr id="3" name="Content Placeholder 2"/>
          <p:cNvSpPr>
            <a:spLocks noGrp="1"/>
          </p:cNvSpPr>
          <p:nvPr>
            <p:ph idx="1"/>
          </p:nvPr>
        </p:nvSpPr>
        <p:spPr>
          <a:xfrm>
            <a:off x="457200" y="1775191"/>
            <a:ext cx="8229600" cy="1120409"/>
          </a:xfrm>
        </p:spPr>
        <p:txBody>
          <a:bodyPr/>
          <a:lstStyle/>
          <a:p>
            <a:r>
              <a:rPr lang="en-US" dirty="0" smtClean="0"/>
              <a:t>Allow and encourage students to produce the full answer to the question. </a:t>
            </a:r>
            <a:endParaRPr lang="en-US" dirty="0"/>
          </a:p>
        </p:txBody>
      </p:sp>
      <p:sp>
        <p:nvSpPr>
          <p:cNvPr id="6" name="TextBox 5"/>
          <p:cNvSpPr txBox="1"/>
          <p:nvPr/>
        </p:nvSpPr>
        <p:spPr>
          <a:xfrm>
            <a:off x="510988" y="5885765"/>
            <a:ext cx="8153400" cy="646331"/>
          </a:xfrm>
          <a:prstGeom prst="rect">
            <a:avLst/>
          </a:prstGeom>
          <a:noFill/>
        </p:spPr>
        <p:txBody>
          <a:bodyPr wrap="square" rtlCol="0">
            <a:spAutoFit/>
          </a:bodyPr>
          <a:lstStyle/>
          <a:p>
            <a:r>
              <a:rPr lang="en-US" dirty="0" smtClean="0"/>
              <a:t>Activity: </a:t>
            </a:r>
            <a:r>
              <a:rPr lang="en-US" dirty="0"/>
              <a:t>Many teachers are guilty of accepting only partial answers.  Why do you think this is?</a:t>
            </a:r>
          </a:p>
        </p:txBody>
      </p:sp>
      <p:sp>
        <p:nvSpPr>
          <p:cNvPr id="7" name="Content Placeholder 2"/>
          <p:cNvSpPr txBox="1">
            <a:spLocks/>
          </p:cNvSpPr>
          <p:nvPr/>
        </p:nvSpPr>
        <p:spPr>
          <a:xfrm>
            <a:off x="472888" y="2904565"/>
            <a:ext cx="8229600" cy="1972235"/>
          </a:xfrm>
          <a:prstGeom prst="rect">
            <a:avLst/>
          </a:prstGeom>
        </p:spPr>
        <p:txBody>
          <a:bodyPr vert="horz" lIns="54864" tIns="91440" rtlCol="0">
            <a:normAutofit fontScale="92500" lnSpcReduction="2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When a student does not respond in the proper way (incomplete answer, incorrect wording), do not lower your expectations and accept the answer.  Redirect the student to answer correctly. </a:t>
            </a:r>
            <a:endParaRPr lang="en-US" dirty="0"/>
          </a:p>
        </p:txBody>
      </p:sp>
    </p:spTree>
    <p:extLst>
      <p:ext uri="{BB962C8B-B14F-4D97-AF65-F5344CB8AC3E}">
        <p14:creationId xmlns:p14="http://schemas.microsoft.com/office/powerpoint/2010/main" val="32430493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Cold Call</a:t>
            </a:r>
            <a:endParaRPr lang="en-US" dirty="0"/>
          </a:p>
        </p:txBody>
      </p:sp>
      <p:sp>
        <p:nvSpPr>
          <p:cNvPr id="3" name="Content Placeholder 2"/>
          <p:cNvSpPr>
            <a:spLocks noGrp="1"/>
          </p:cNvSpPr>
          <p:nvPr>
            <p:ph idx="1"/>
          </p:nvPr>
        </p:nvSpPr>
        <p:spPr>
          <a:xfrm>
            <a:off x="457200" y="1775191"/>
            <a:ext cx="8229600" cy="1196609"/>
          </a:xfrm>
        </p:spPr>
        <p:txBody>
          <a:bodyPr/>
          <a:lstStyle/>
          <a:p>
            <a:r>
              <a:rPr lang="en-US" b="1" dirty="0" smtClean="0"/>
              <a:t>Cold Calling</a:t>
            </a:r>
            <a:r>
              <a:rPr lang="en-US" dirty="0" smtClean="0"/>
              <a:t> shows that you expect all of your students to be engaged in your lesson.  </a:t>
            </a:r>
            <a:endParaRPr lang="en-US" b="1" dirty="0"/>
          </a:p>
        </p:txBody>
      </p:sp>
      <p:sp>
        <p:nvSpPr>
          <p:cNvPr id="4" name="TextBox 3"/>
          <p:cNvSpPr txBox="1"/>
          <p:nvPr/>
        </p:nvSpPr>
        <p:spPr>
          <a:xfrm>
            <a:off x="228600" y="5410200"/>
            <a:ext cx="8763000" cy="1477328"/>
          </a:xfrm>
          <a:prstGeom prst="rect">
            <a:avLst/>
          </a:prstGeom>
          <a:noFill/>
        </p:spPr>
        <p:txBody>
          <a:bodyPr wrap="square" rtlCol="0">
            <a:spAutoFit/>
          </a:bodyPr>
          <a:lstStyle/>
          <a:p>
            <a:r>
              <a:rPr lang="en-US" i="1" dirty="0"/>
              <a:t>Activity: </a:t>
            </a:r>
            <a:br>
              <a:rPr lang="en-US" i="1" dirty="0"/>
            </a:br>
            <a:r>
              <a:rPr lang="en-US" dirty="0"/>
              <a:t>What percentage of your students do you think actively participate in your classroom on a daily basis? What are your typical methods of calling on students?  If you switched to the Cold Calling technique, how do you think your students who rarely participate would react?  How </a:t>
            </a:r>
            <a:r>
              <a:rPr lang="en-US" dirty="0"/>
              <a:t>c</a:t>
            </a:r>
            <a:r>
              <a:rPr lang="en-US" dirty="0" smtClean="0"/>
              <a:t>ould </a:t>
            </a:r>
            <a:r>
              <a:rPr lang="en-US" dirty="0" smtClean="0"/>
              <a:t>you </a:t>
            </a:r>
            <a:r>
              <a:rPr lang="en-US" dirty="0" smtClean="0"/>
              <a:t>make </a:t>
            </a:r>
            <a:r>
              <a:rPr lang="en-US" dirty="0"/>
              <a:t>them feel more comfortable with this new form of questioning?</a:t>
            </a:r>
          </a:p>
        </p:txBody>
      </p:sp>
      <p:sp>
        <p:nvSpPr>
          <p:cNvPr id="5" name="Content Placeholder 2"/>
          <p:cNvSpPr txBox="1">
            <a:spLocks/>
          </p:cNvSpPr>
          <p:nvPr/>
        </p:nvSpPr>
        <p:spPr>
          <a:xfrm>
            <a:off x="495300" y="2833208"/>
            <a:ext cx="8229600" cy="757518"/>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b="1" dirty="0" smtClean="0"/>
              <a:t>Cold Calling</a:t>
            </a:r>
            <a:r>
              <a:rPr lang="en-US" dirty="0" smtClean="0"/>
              <a:t> is not be used as an “I got </a:t>
            </a:r>
            <a:r>
              <a:rPr lang="en-US" dirty="0" err="1" smtClean="0"/>
              <a:t>ya</a:t>
            </a:r>
            <a:r>
              <a:rPr lang="en-US" dirty="0" smtClean="0"/>
              <a:t>!”  </a:t>
            </a:r>
            <a:endParaRPr lang="en-US" b="1" dirty="0"/>
          </a:p>
        </p:txBody>
      </p:sp>
      <p:sp>
        <p:nvSpPr>
          <p:cNvPr id="6" name="Content Placeholder 2"/>
          <p:cNvSpPr txBox="1">
            <a:spLocks/>
          </p:cNvSpPr>
          <p:nvPr/>
        </p:nvSpPr>
        <p:spPr>
          <a:xfrm>
            <a:off x="495300" y="3572615"/>
            <a:ext cx="8229600" cy="1380385"/>
          </a:xfrm>
          <a:prstGeom prst="rect">
            <a:avLst/>
          </a:prstGeom>
        </p:spPr>
        <p:txBody>
          <a:bodyPr vert="horz" lIns="54864" tIns="91440" rtlCol="0">
            <a:normAutofit fontScale="92500" lnSpcReduction="1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Once students </a:t>
            </a:r>
            <a:r>
              <a:rPr lang="en-US" dirty="0" smtClean="0"/>
              <a:t>become accustomed to </a:t>
            </a:r>
            <a:r>
              <a:rPr lang="en-US" dirty="0" smtClean="0"/>
              <a:t>this method, they will be more focused during instruction.  </a:t>
            </a:r>
            <a:endParaRPr lang="en-US" dirty="0"/>
          </a:p>
        </p:txBody>
      </p:sp>
      <p:pic>
        <p:nvPicPr>
          <p:cNvPr id="1026" name="Picture 2" descr="C:\Users\Shannon\AppData\Local\Microsoft\Windows\Temporary Internet Files\Content.IE5\9J4AT5PL\MC900433886[1].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166" y="76200"/>
            <a:ext cx="1257300" cy="1257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427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Vegas</a:t>
            </a:r>
            <a:endParaRPr lang="en-US" dirty="0"/>
          </a:p>
        </p:txBody>
      </p:sp>
      <p:sp>
        <p:nvSpPr>
          <p:cNvPr id="3" name="Content Placeholder 2"/>
          <p:cNvSpPr>
            <a:spLocks noGrp="1"/>
          </p:cNvSpPr>
          <p:nvPr>
            <p:ph idx="1"/>
          </p:nvPr>
        </p:nvSpPr>
        <p:spPr>
          <a:xfrm>
            <a:off x="457200" y="1775191"/>
            <a:ext cx="8229600" cy="587009"/>
          </a:xfrm>
        </p:spPr>
        <p:txBody>
          <a:bodyPr>
            <a:normAutofit lnSpcReduction="10000"/>
          </a:bodyPr>
          <a:lstStyle/>
          <a:p>
            <a:r>
              <a:rPr lang="en-US" b="1" dirty="0" smtClean="0"/>
              <a:t>Vegas</a:t>
            </a:r>
            <a:r>
              <a:rPr lang="en-US" dirty="0" smtClean="0"/>
              <a:t> adds sparkle to lessons.  </a:t>
            </a:r>
            <a:endParaRPr lang="en-US" dirty="0"/>
          </a:p>
        </p:txBody>
      </p:sp>
      <p:sp>
        <p:nvSpPr>
          <p:cNvPr id="4" name="TextBox 3"/>
          <p:cNvSpPr txBox="1"/>
          <p:nvPr/>
        </p:nvSpPr>
        <p:spPr>
          <a:xfrm>
            <a:off x="381000" y="5715000"/>
            <a:ext cx="8458200" cy="923330"/>
          </a:xfrm>
          <a:prstGeom prst="rect">
            <a:avLst/>
          </a:prstGeom>
          <a:noFill/>
        </p:spPr>
        <p:txBody>
          <a:bodyPr wrap="square" rtlCol="0">
            <a:spAutoFit/>
          </a:bodyPr>
          <a:lstStyle/>
          <a:p>
            <a:r>
              <a:rPr lang="en-US" i="1" dirty="0"/>
              <a:t>Activity: </a:t>
            </a:r>
            <a:br>
              <a:rPr lang="en-US" i="1" dirty="0"/>
            </a:br>
            <a:r>
              <a:rPr lang="en-US" dirty="0"/>
              <a:t>Think about some activities in your classroom that you can add some Vegas to. </a:t>
            </a:r>
            <a:r>
              <a:rPr lang="en-US" dirty="0" smtClean="0"/>
              <a:t> Describe </a:t>
            </a:r>
            <a:r>
              <a:rPr lang="en-US" dirty="0"/>
              <a:t>the activities and how you plan to enhance them using this technique. </a:t>
            </a:r>
          </a:p>
        </p:txBody>
      </p:sp>
      <p:pic>
        <p:nvPicPr>
          <p:cNvPr id="2050" name="Picture 2" descr="C:\Users\Shannon\AppData\Local\Microsoft\Windows\Temporary Internet Files\Content.IE5\9J4AT5PL\MC900433886[1].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7150" y="152400"/>
            <a:ext cx="1162050" cy="1162050"/>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474518" y="2550294"/>
            <a:ext cx="8229600" cy="587009"/>
          </a:xfrm>
          <a:prstGeom prst="rect">
            <a:avLst/>
          </a:prstGeom>
        </p:spPr>
        <p:txBody>
          <a:bodyPr vert="horz" lIns="54864" tIns="91440" rtlCol="0">
            <a:normAutofit lnSpcReduction="1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Supports learning objectives</a:t>
            </a:r>
            <a:endParaRPr lang="en-US" dirty="0"/>
          </a:p>
        </p:txBody>
      </p:sp>
    </p:spTree>
    <p:extLst>
      <p:ext uri="{BB962C8B-B14F-4D97-AF65-F5344CB8AC3E}">
        <p14:creationId xmlns:p14="http://schemas.microsoft.com/office/powerpoint/2010/main" val="14472693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106</TotalTime>
  <Words>604</Words>
  <Application>Microsoft Office PowerPoint</Application>
  <PresentationFormat>On-screen Show (4:3)</PresentationFormat>
  <Paragraphs>80</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Module</vt:lpstr>
      <vt:lpstr>Teach Like a Champion</vt:lpstr>
      <vt:lpstr>Introductions</vt:lpstr>
      <vt:lpstr>Teach Like a Champion Introduction</vt:lpstr>
      <vt:lpstr>Teach Like a Champion Objectives</vt:lpstr>
      <vt:lpstr>Mini Break-Out Sessions</vt:lpstr>
      <vt:lpstr>No Opt Out</vt:lpstr>
      <vt:lpstr>Right Is Right</vt:lpstr>
      <vt:lpstr>Cold Call</vt:lpstr>
      <vt:lpstr>Vegas</vt:lpstr>
      <vt:lpstr>SLANT</vt:lpstr>
      <vt:lpstr>Tight Transitions</vt:lpstr>
      <vt:lpstr>100 Percent</vt:lpstr>
      <vt:lpstr>Strong Voice</vt:lpstr>
      <vt:lpstr>Matching Activity</vt:lpstr>
      <vt:lpstr>Thank you for coming!!!</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 Like a Champion</dc:title>
  <dc:creator>Shannon</dc:creator>
  <cp:lastModifiedBy>Shannon</cp:lastModifiedBy>
  <cp:revision>11</cp:revision>
  <dcterms:created xsi:type="dcterms:W3CDTF">2011-10-15T02:25:34Z</dcterms:created>
  <dcterms:modified xsi:type="dcterms:W3CDTF">2011-10-15T04:42:51Z</dcterms:modified>
</cp:coreProperties>
</file>